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629" autoAdjust="0"/>
  </p:normalViewPr>
  <p:slideViewPr>
    <p:cSldViewPr>
      <p:cViewPr varScale="1">
        <p:scale>
          <a:sx n="82" d="100"/>
          <a:sy n="82" d="100"/>
        </p:scale>
        <p:origin x="-141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B2631-DA50-439A-8028-4882C578F5B6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A7C2-37C9-4D0A-9ABC-188922981C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0229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B2631-DA50-439A-8028-4882C578F5B6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A7C2-37C9-4D0A-9ABC-188922981C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9953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B2631-DA50-439A-8028-4882C578F5B6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A7C2-37C9-4D0A-9ABC-188922981C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2587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B2631-DA50-439A-8028-4882C578F5B6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A7C2-37C9-4D0A-9ABC-188922981C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8508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B2631-DA50-439A-8028-4882C578F5B6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A7C2-37C9-4D0A-9ABC-188922981C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377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B2631-DA50-439A-8028-4882C578F5B6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A7C2-37C9-4D0A-9ABC-188922981C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0520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B2631-DA50-439A-8028-4882C578F5B6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A7C2-37C9-4D0A-9ABC-188922981C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7245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B2631-DA50-439A-8028-4882C578F5B6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A7C2-37C9-4D0A-9ABC-188922981C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5941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B2631-DA50-439A-8028-4882C578F5B6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A7C2-37C9-4D0A-9ABC-188922981C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343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B2631-DA50-439A-8028-4882C578F5B6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A7C2-37C9-4D0A-9ABC-188922981C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5631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B2631-DA50-439A-8028-4882C578F5B6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AA7C2-37C9-4D0A-9ABC-188922981C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4263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B2631-DA50-439A-8028-4882C578F5B6}" type="datetimeFigureOut">
              <a:rPr lang="ru-RU" smtClean="0"/>
              <a:pPr/>
              <a:t>09.02.2014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AA7C2-37C9-4D0A-9ABC-188922981C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292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blog.sibirix.ru/2014/01/09/iconic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useiconic.com/concepts/responsive/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://useiconic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olwebmasters.com/uploads/posts/2013-11/1384515659_img-03.png" TargetMode="External"/><Relationship Id="rId5" Type="http://schemas.openxmlformats.org/officeDocument/2006/relationships/hyperlink" Target="http://useiconic.com/concepts/smart-icons/" TargetMode="External"/><Relationship Id="rId4" Type="http://schemas.openxmlformats.org/officeDocument/2006/relationships/hyperlink" Target="http://useiconic.com/concepts/styling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olwebmasters.com/iconss/4516-responsive-icons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allyinteractive.com/" TargetMode="External"/><Relationship Id="rId2" Type="http://schemas.openxmlformats.org/officeDocument/2006/relationships/hyperlink" Target="http://typecode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hermetik.fr/" TargetMode="External"/><Relationship Id="rId4" Type="http://schemas.openxmlformats.org/officeDocument/2006/relationships/hyperlink" Target="http://www.nazax.com/home.html?&amp;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ontend2011.com/" TargetMode="External"/><Relationship Id="rId2" Type="http://schemas.openxmlformats.org/officeDocument/2006/relationships/hyperlink" Target="http://rareview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hoiseul.info/calendrier/" TargetMode="External"/><Relationship Id="rId4" Type="http://schemas.openxmlformats.org/officeDocument/2006/relationships/hyperlink" Target="http://www.newvisioncentre.com.au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html5-demos.appspot.com/static/css/filters/index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oulwire.co.uk/experiments/makisu/" TargetMode="External"/><Relationship Id="rId2" Type="http://schemas.openxmlformats.org/officeDocument/2006/relationships/hyperlink" Target="http://animateyourhtml5.appspot.com/pres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alencic.com/" TargetMode="External"/><Relationship Id="rId5" Type="http://schemas.openxmlformats.org/officeDocument/2006/relationships/hyperlink" Target="http://www.touchfordiffusion.com/" TargetMode="External"/><Relationship Id="rId4" Type="http://schemas.openxmlformats.org/officeDocument/2006/relationships/hyperlink" Target="http://www.cobracreative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tchapps.com/" TargetMode="External"/><Relationship Id="rId2" Type="http://schemas.openxmlformats.org/officeDocument/2006/relationships/hyperlink" Target="http://www.42angel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latvsrealism.com/" TargetMode="External"/><Relationship Id="rId5" Type="http://schemas.openxmlformats.org/officeDocument/2006/relationships/hyperlink" Target="https://lowdi.com/" TargetMode="External"/><Relationship Id="rId4" Type="http://schemas.openxmlformats.org/officeDocument/2006/relationships/hyperlink" Target="http://craftingtype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lletpr.co.uk/" TargetMode="External"/><Relationship Id="rId2" Type="http://schemas.openxmlformats.org/officeDocument/2006/relationships/hyperlink" Target="http://activatemedia.co.uk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othassociates.com/" TargetMode="External"/><Relationship Id="rId4" Type="http://schemas.openxmlformats.org/officeDocument/2006/relationships/hyperlink" Target="http://www.witcreative.info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urtype.com/" TargetMode="External"/><Relationship Id="rId2" Type="http://schemas.openxmlformats.org/officeDocument/2006/relationships/hyperlink" Target="http://labubbly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elmonstruo.org/" TargetMode="External"/><Relationship Id="rId4" Type="http://schemas.openxmlformats.org/officeDocument/2006/relationships/hyperlink" Target="http://www.jacktorrancetrip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ilsonphotography.com/" TargetMode="External"/><Relationship Id="rId7" Type="http://schemas.openxmlformats.org/officeDocument/2006/relationships/hyperlink" Target="http://www.tinybigstudio.com/" TargetMode="External"/><Relationship Id="rId2" Type="http://schemas.openxmlformats.org/officeDocument/2006/relationships/hyperlink" Target="http://silktricky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oftwaremill.com/" TargetMode="External"/><Relationship Id="rId5" Type="http://schemas.openxmlformats.org/officeDocument/2006/relationships/hyperlink" Target="http://www.nicholasjacksondesign.com/" TargetMode="External"/><Relationship Id="rId4" Type="http://schemas.openxmlformats.org/officeDocument/2006/relationships/hyperlink" Target="http://wearepollen.eu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viens-la.com/" TargetMode="External"/><Relationship Id="rId7" Type="http://schemas.openxmlformats.org/officeDocument/2006/relationships/hyperlink" Target="http://www.egopop.net/" TargetMode="External"/><Relationship Id="rId2" Type="http://schemas.openxmlformats.org/officeDocument/2006/relationships/hyperlink" Target="http://shibui.me/web/scroll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arrot.com/flowerpower/en/" TargetMode="External"/><Relationship Id="rId5" Type="http://schemas.openxmlformats.org/officeDocument/2006/relationships/hyperlink" Target="http://centrofashion.ru/" TargetMode="External"/><Relationship Id="rId4" Type="http://schemas.openxmlformats.org/officeDocument/2006/relationships/hyperlink" Target="http://casualhex.tumblr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oanellycatering.com/" TargetMode="External"/><Relationship Id="rId2" Type="http://schemas.openxmlformats.org/officeDocument/2006/relationships/hyperlink" Target="http://www.awwwards.com/winner-list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etontwerp.com/gallery-category/web-en-interface/" TargetMode="External"/><Relationship Id="rId4" Type="http://schemas.openxmlformats.org/officeDocument/2006/relationships/hyperlink" Target="http://nizoapp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ioalto.com/" TargetMode="External"/><Relationship Id="rId2" Type="http://schemas.openxmlformats.org/officeDocument/2006/relationships/hyperlink" Target="http://fall.tnvacation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inshape.org/camp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blackhouse.uk.com/" TargetMode="External"/><Relationship Id="rId2" Type="http://schemas.openxmlformats.org/officeDocument/2006/relationships/hyperlink" Target="http://www.code42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mphibiox.geox.com/amphibiox2013/en_GB/home" TargetMode="External"/><Relationship Id="rId4" Type="http://schemas.openxmlformats.org/officeDocument/2006/relationships/hyperlink" Target="http://www.iletaituneforet-expedition.org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neolab.no/" TargetMode="External"/><Relationship Id="rId7" Type="http://schemas.openxmlformats.org/officeDocument/2006/relationships/hyperlink" Target="http://lamoulade.com/" TargetMode="External"/><Relationship Id="rId2" Type="http://schemas.openxmlformats.org/officeDocument/2006/relationships/hyperlink" Target="http://maxcooper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ase-3d.com/" TargetMode="External"/><Relationship Id="rId5" Type="http://schemas.openxmlformats.org/officeDocument/2006/relationships/hyperlink" Target="http://www.anet-design.cz/" TargetMode="External"/><Relationship Id="rId4" Type="http://schemas.openxmlformats.org/officeDocument/2006/relationships/hyperlink" Target="http://www.networkedinsights.com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blacknegative.com/" TargetMode="External"/><Relationship Id="rId2" Type="http://schemas.openxmlformats.org/officeDocument/2006/relationships/hyperlink" Target="http://www.croptheblock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oice.no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hiner.com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mesforchange.org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volutionoftheweb.com/?hl=ru" TargetMode="External"/><Relationship Id="rId2" Type="http://schemas.openxmlformats.org/officeDocument/2006/relationships/hyperlink" Target="http://www.evoenergy.co.uk/uk-energy-guide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ab.4muladesign.com/dribbble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toster.ru/q/25685" TargetMode="External"/><Relationship Id="rId2" Type="http://schemas.openxmlformats.org/officeDocument/2006/relationships/hyperlink" Target="http://www.bienvillecapital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ringewebdevelopment.com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earemovingthings.com/" TargetMode="External"/><Relationship Id="rId7" Type="http://schemas.openxmlformats.org/officeDocument/2006/relationships/hyperlink" Target="http://appstronauts.com/" TargetMode="External"/><Relationship Id="rId2" Type="http://schemas.openxmlformats.org/officeDocument/2006/relationships/hyperlink" Target="http://www.wrist.i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msadvance.net/wp/mustache/" TargetMode="External"/><Relationship Id="rId5" Type="http://schemas.openxmlformats.org/officeDocument/2006/relationships/hyperlink" Target="http://thenewdesignguidelines.derekevanharms.com/" TargetMode="External"/><Relationship Id="rId4" Type="http://schemas.openxmlformats.org/officeDocument/2006/relationships/hyperlink" Target="http://congas.dk/category/digital-desig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8032" y="2564904"/>
            <a:ext cx="7772400" cy="1470025"/>
          </a:xfrm>
        </p:spPr>
        <p:txBody>
          <a:bodyPr>
            <a:normAutofit/>
          </a:bodyPr>
          <a:lstStyle/>
          <a:p>
            <a:r>
              <a:rPr lang="ru-RU" sz="3000" dirty="0" smtClean="0"/>
              <a:t>Адаптивные иконки 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xmlns="" val="2345068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78098"/>
          </a:xfrm>
        </p:spPr>
        <p:txBody>
          <a:bodyPr>
            <a:normAutofit/>
          </a:bodyPr>
          <a:lstStyle/>
          <a:p>
            <a:r>
              <a:rPr lang="ru-RU" sz="2400" dirty="0"/>
              <a:t>Что же такое адаптивные иконки?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4127420"/>
            <a:ext cx="8280920" cy="201622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ru-RU" sz="2200" dirty="0" smtClean="0"/>
              <a:t>Главная р</a:t>
            </a:r>
            <a:r>
              <a:rPr lang="ru-RU" sz="2200" dirty="0" smtClean="0"/>
              <a:t>азница </a:t>
            </a:r>
            <a:r>
              <a:rPr lang="ru-RU" sz="2200" dirty="0" smtClean="0"/>
              <a:t>адаптивных иконок</a:t>
            </a:r>
            <a:r>
              <a:rPr lang="ru-RU" sz="2200" dirty="0"/>
              <a:t> — это разница детализации изображения.  </a:t>
            </a:r>
          </a:p>
          <a:p>
            <a:pPr marL="0" indent="0" fontAlgn="base">
              <a:buNone/>
            </a:pPr>
            <a:endParaRPr lang="en-US" sz="1400" dirty="0" smtClean="0"/>
          </a:p>
          <a:p>
            <a:pPr marL="0" indent="0" fontAlgn="base">
              <a:buNone/>
            </a:pPr>
            <a:r>
              <a:rPr lang="ru-RU" sz="1400" dirty="0" smtClean="0"/>
              <a:t>Пример -</a:t>
            </a:r>
            <a:r>
              <a:rPr lang="ru-RU" sz="1400" dirty="0"/>
              <a:t> </a:t>
            </a:r>
            <a:r>
              <a:rPr lang="en-US" sz="1400" dirty="0" smtClean="0">
                <a:hlinkClick r:id="rId2"/>
              </a:rPr>
              <a:t>http://blog.sibirix.ru/2014/01/09/iconic/</a:t>
            </a:r>
            <a:endParaRPr lang="ru-RU" sz="1400" dirty="0"/>
          </a:p>
        </p:txBody>
      </p:sp>
      <p:pic>
        <p:nvPicPr>
          <p:cNvPr id="1026" name="Picture 2" descr="C:\Users\design\Desktop\log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6594" y="1196182"/>
            <a:ext cx="7306140" cy="2590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4888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571876"/>
            <a:ext cx="8208912" cy="128588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000" dirty="0" smtClean="0"/>
              <a:t>Чтобы </a:t>
            </a:r>
            <a:r>
              <a:rPr lang="ru-RU" sz="2000" dirty="0"/>
              <a:t>добиться большего диапазона читаемости иконок, их нужно разрабатывать по-отдельности таким образом, чтобы каждая иконка отлично смотрелась в трех вариациях: маленькой, средней и </a:t>
            </a:r>
            <a:r>
              <a:rPr lang="ru-RU" sz="2000" dirty="0" smtClean="0"/>
              <a:t>большой.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1026" name="Picture 2" descr="C:\Users\design\Desktop\1384515639_img-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5182" y="818956"/>
            <a:ext cx="7440156" cy="239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13426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78098"/>
          </a:xfrm>
        </p:spPr>
        <p:txBody>
          <a:bodyPr>
            <a:normAutofit/>
          </a:bodyPr>
          <a:lstStyle/>
          <a:p>
            <a:pPr fontAlgn="base"/>
            <a:r>
              <a:rPr lang="en-US" sz="2400" dirty="0" smtClean="0"/>
              <a:t>Iconic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284984"/>
            <a:ext cx="8424936" cy="280831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200" dirty="0" smtClean="0"/>
              <a:t>Сервис</a:t>
            </a:r>
            <a:r>
              <a:rPr lang="ru-RU" sz="2200" dirty="0"/>
              <a:t>, позволяющий внедрить адаптивные иконки на сайт, называется </a:t>
            </a:r>
            <a:r>
              <a:rPr lang="ru-RU" sz="2200" dirty="0" err="1" smtClean="0"/>
              <a:t>Iconic</a:t>
            </a:r>
            <a:r>
              <a:rPr lang="ru-RU" sz="2200" dirty="0" smtClean="0"/>
              <a:t>.  </a:t>
            </a:r>
            <a:endParaRPr lang="ru-RU" sz="2200" dirty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Официальный сайт</a:t>
            </a:r>
            <a:r>
              <a:rPr lang="ru-RU" sz="1200" dirty="0"/>
              <a:t> </a:t>
            </a:r>
            <a:r>
              <a:rPr lang="ru-RU" sz="1200" dirty="0" smtClean="0"/>
              <a:t>- </a:t>
            </a:r>
            <a:r>
              <a:rPr lang="ru-RU" sz="1200" u="sng" dirty="0" smtClean="0">
                <a:hlinkClick r:id="rId2"/>
              </a:rPr>
              <a:t>useiconic.com</a:t>
            </a:r>
            <a:endParaRPr lang="ru-RU" sz="1200" u="sng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Наглядный пример - </a:t>
            </a:r>
            <a:r>
              <a:rPr lang="en-US" sz="1200" dirty="0">
                <a:hlinkClick r:id="rId3"/>
              </a:rPr>
              <a:t>http://useiconic.com/concepts/responsive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Стиль иконок - </a:t>
            </a:r>
            <a:r>
              <a:rPr lang="en-US" sz="1200" dirty="0">
                <a:hlinkClick r:id="rId4"/>
              </a:rPr>
              <a:t>http://useiconic.com/concepts/styling</a:t>
            </a:r>
            <a:r>
              <a:rPr lang="en-US" sz="1200" dirty="0" smtClean="0">
                <a:hlinkClick r:id="rId4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Умные иконки - </a:t>
            </a:r>
            <a:r>
              <a:rPr lang="en-US" sz="1200" dirty="0">
                <a:hlinkClick r:id="rId5"/>
              </a:rPr>
              <a:t>http://useiconic.com/concepts/smart-icons/</a:t>
            </a: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1800" dirty="0"/>
              <a:t/>
            </a:r>
            <a:br>
              <a:rPr lang="ru-RU" sz="1800" dirty="0"/>
            </a:br>
            <a:endParaRPr lang="ru-RU" sz="1800" b="1" dirty="0"/>
          </a:p>
        </p:txBody>
      </p:sp>
      <p:pic>
        <p:nvPicPr>
          <p:cNvPr id="5" name="Рисунок 4" descr="Адаптивная иконография: адаптивные иконки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0978" y="883804"/>
            <a:ext cx="4610036" cy="21851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36482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859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 smtClean="0"/>
              <a:t>Способ реализации иконок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496944" cy="416050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200" b="1" dirty="0" smtClean="0"/>
              <a:t>Привязка к шрифтам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200" dirty="0"/>
              <a:t>П</a:t>
            </a:r>
            <a:r>
              <a:rPr lang="ru-RU" sz="2200" dirty="0" smtClean="0"/>
              <a:t>одход </a:t>
            </a:r>
            <a:r>
              <a:rPr lang="ru-RU" sz="2200" dirty="0"/>
              <a:t>заключается в создании </a:t>
            </a:r>
            <a:r>
              <a:rPr lang="ru-RU" sz="2200" dirty="0" err="1"/>
              <a:t>media</a:t>
            </a:r>
            <a:r>
              <a:rPr lang="ru-RU" sz="2200" dirty="0"/>
              <a:t> </a:t>
            </a:r>
            <a:r>
              <a:rPr lang="ru-RU" sz="2200" dirty="0" err="1"/>
              <a:t>queries</a:t>
            </a:r>
            <a:r>
              <a:rPr lang="ru-RU" sz="2200" dirty="0"/>
              <a:t>, и привязке их к </a:t>
            </a:r>
            <a:r>
              <a:rPr lang="ru-RU" sz="2200" dirty="0" smtClean="0"/>
              <a:t>веб-шрифтам. Каждая иконка разных размеров имеет </a:t>
            </a:r>
            <a:r>
              <a:rPr lang="ru-RU" sz="2200" dirty="0"/>
              <a:t>отдельные уровни плотности шрифта (например, 200, 400 и 600), все они являются частью одного семейства. </a:t>
            </a:r>
            <a:r>
              <a:rPr lang="ru-RU" sz="2200" dirty="0" smtClean="0"/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200" dirty="0" smtClean="0"/>
              <a:t>Изменяется </a:t>
            </a:r>
            <a:r>
              <a:rPr lang="ru-RU" sz="2200" dirty="0"/>
              <a:t>размер окна </a:t>
            </a:r>
            <a:r>
              <a:rPr lang="ru-RU" sz="2200" dirty="0" smtClean="0"/>
              <a:t>браузера - изменяется и свойство шрифта </a:t>
            </a:r>
            <a:r>
              <a:rPr lang="ru-RU" sz="2200" dirty="0" err="1" smtClean="0"/>
              <a:t>font-weight</a:t>
            </a:r>
            <a:r>
              <a:rPr lang="ru-RU" sz="2200" dirty="0" smtClean="0"/>
              <a:t> (плотность</a:t>
            </a:r>
            <a:r>
              <a:rPr lang="ru-RU" sz="2200" dirty="0" smtClean="0"/>
              <a:t>).</a:t>
            </a:r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Подробнее о способах реализации - </a:t>
            </a:r>
            <a:r>
              <a:rPr lang="en-US" sz="1200" dirty="0" smtClean="0">
                <a:hlinkClick r:id="rId2"/>
              </a:rPr>
              <a:t>http</a:t>
            </a:r>
            <a:r>
              <a:rPr lang="en-US" sz="1200" dirty="0" smtClean="0">
                <a:hlinkClick r:id="rId2"/>
              </a:rPr>
              <a:t>://</a:t>
            </a:r>
            <a:r>
              <a:rPr lang="en-US" sz="1200" dirty="0" smtClean="0">
                <a:hlinkClick r:id="rId2"/>
              </a:rPr>
              <a:t>www.coolwebmasters.com/iconss/4516-responsive-icons.html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22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2200" i="1" dirty="0" smtClean="0"/>
              <a:t>Иконки</a:t>
            </a:r>
            <a:r>
              <a:rPr lang="ru-RU" sz="2200" i="1" dirty="0"/>
              <a:t>, что называется «умные», встраиваются с помощью CSS</a:t>
            </a:r>
            <a:endParaRPr lang="ru-RU" sz="2200" b="1" i="1" dirty="0"/>
          </a:p>
        </p:txBody>
      </p:sp>
    </p:spTree>
    <p:extLst>
      <p:ext uri="{BB962C8B-B14F-4D97-AF65-F5344CB8AC3E}">
        <p14:creationId xmlns:p14="http://schemas.microsoft.com/office/powerpoint/2010/main" xmlns="" val="1607359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924944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3000" dirty="0" smtClean="0"/>
              <a:t>Тренды в веб-дизайне на 2014 год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xmlns="" val="187699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 smtClean="0"/>
              <a:t>Минимализм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496944" cy="3744416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Простота элементов</a:t>
            </a:r>
          </a:p>
          <a:p>
            <a:r>
              <a:rPr lang="ru-RU" sz="2000" dirty="0" smtClean="0"/>
              <a:t>Функциональный интерфейс</a:t>
            </a:r>
          </a:p>
          <a:p>
            <a:r>
              <a:rPr lang="ru-RU" sz="2000" dirty="0" smtClean="0"/>
              <a:t>Черно-белые тона</a:t>
            </a:r>
          </a:p>
          <a:p>
            <a:r>
              <a:rPr lang="ru-RU" sz="2000" dirty="0" smtClean="0"/>
              <a:t>Простые геометрические формы</a:t>
            </a:r>
          </a:p>
          <a:p>
            <a:r>
              <a:rPr lang="ru-RU" sz="2000" dirty="0" smtClean="0"/>
              <a:t>Минимум картинок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Примеры: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 smtClean="0">
                <a:hlinkClick r:id="rId2"/>
              </a:rPr>
              <a:t>http</a:t>
            </a:r>
            <a:r>
              <a:rPr lang="en-US" sz="1200" dirty="0">
                <a:hlinkClick r:id="rId2"/>
              </a:rPr>
              <a:t>://typecode.com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http://rallyinteractive.com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http://www.nazax.com/home.html</a:t>
            </a:r>
            <a:r>
              <a:rPr lang="en-US" sz="1200" dirty="0" smtClean="0">
                <a:hlinkClick r:id="rId4"/>
              </a:rPr>
              <a:t>?&amp;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5"/>
              </a:rPr>
              <a:t>http://hermetik.fr/</a:t>
            </a:r>
            <a:endParaRPr lang="ru-RU" sz="1200" b="1" i="1" dirty="0"/>
          </a:p>
        </p:txBody>
      </p:sp>
    </p:spTree>
    <p:extLst>
      <p:ext uri="{BB962C8B-B14F-4D97-AF65-F5344CB8AC3E}">
        <p14:creationId xmlns:p14="http://schemas.microsoft.com/office/powerpoint/2010/main" xmlns="" val="1038916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 smtClean="0"/>
              <a:t>Адаптивный дизайн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2592288"/>
          </a:xfrm>
        </p:spPr>
        <p:txBody>
          <a:bodyPr>
            <a:noAutofit/>
          </a:bodyPr>
          <a:lstStyle/>
          <a:p>
            <a:r>
              <a:rPr lang="ru-RU" sz="2000" dirty="0" smtClean="0"/>
              <a:t>Корректное  отображение сайта на различных устройствах</a:t>
            </a:r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Примеры: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http://rareview.com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http://www.frontend2011.com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http://www.newvisioncentre.com.au</a:t>
            </a:r>
            <a:r>
              <a:rPr lang="en-US" sz="1200" dirty="0" smtClean="0">
                <a:hlinkClick r:id="rId4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5"/>
              </a:rPr>
              <a:t>http://choiseul.info/calendrier/</a:t>
            </a:r>
            <a:endParaRPr lang="ru-RU" sz="1200" b="1" i="1" dirty="0"/>
          </a:p>
        </p:txBody>
      </p:sp>
    </p:spTree>
    <p:extLst>
      <p:ext uri="{BB962C8B-B14F-4D97-AF65-F5344CB8AC3E}">
        <p14:creationId xmlns:p14="http://schemas.microsoft.com/office/powerpoint/2010/main" xmlns="" val="649848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en-US" sz="2400" dirty="0" smtClean="0"/>
              <a:t>CSS</a:t>
            </a:r>
            <a:r>
              <a:rPr lang="ru-RU" sz="2400" dirty="0" smtClean="0"/>
              <a:t>3</a:t>
            </a:r>
            <a:r>
              <a:rPr lang="en-US" sz="2400" dirty="0" smtClean="0"/>
              <a:t> </a:t>
            </a:r>
            <a:r>
              <a:rPr lang="ru-RU" sz="2400" dirty="0"/>
              <a:t>ф</a:t>
            </a:r>
            <a:r>
              <a:rPr lang="ru-RU" sz="2400" dirty="0" smtClean="0"/>
              <a:t>ильтры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1656184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Придание различных эффектов изображению</a:t>
            </a:r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http://html5-demos.appspot.com/static/css/filters/index.html</a:t>
            </a:r>
            <a:endParaRPr lang="ru-RU" sz="1200" b="1" i="1" dirty="0"/>
          </a:p>
        </p:txBody>
      </p:sp>
    </p:spTree>
    <p:extLst>
      <p:ext uri="{BB962C8B-B14F-4D97-AF65-F5344CB8AC3E}">
        <p14:creationId xmlns:p14="http://schemas.microsoft.com/office/powerpoint/2010/main" xmlns="" val="251109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en-US" sz="2400" dirty="0" smtClean="0"/>
              <a:t>CSS</a:t>
            </a:r>
            <a:r>
              <a:rPr lang="ru-RU" sz="2400" dirty="0" smtClean="0"/>
              <a:t>3</a:t>
            </a:r>
            <a:r>
              <a:rPr lang="en-US" sz="2400" dirty="0" smtClean="0"/>
              <a:t> </a:t>
            </a:r>
            <a:r>
              <a:rPr lang="ru-RU" sz="2400" dirty="0" smtClean="0"/>
              <a:t>анимация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2448272"/>
          </a:xfrm>
        </p:spPr>
        <p:txBody>
          <a:bodyPr>
            <a:noAutofit/>
          </a:bodyPr>
          <a:lstStyle/>
          <a:p>
            <a:r>
              <a:rPr lang="ru-RU" sz="2000" dirty="0"/>
              <a:t>С помощью свойства </a:t>
            </a:r>
            <a:r>
              <a:rPr lang="ru-RU" sz="2000" dirty="0" err="1">
                <a:hlinkClick r:id="rId2"/>
              </a:rPr>
              <a:t>transition</a:t>
            </a:r>
            <a:r>
              <a:rPr lang="ru-RU" sz="2000" dirty="0">
                <a:hlinkClick r:id="rId2"/>
              </a:rPr>
              <a:t> и </a:t>
            </a:r>
            <a:r>
              <a:rPr lang="ru-RU" sz="2000" dirty="0" err="1">
                <a:hlinkClick r:id="rId2"/>
              </a:rPr>
              <a:t>transform</a:t>
            </a:r>
            <a:r>
              <a:rPr lang="ru-RU" sz="2000" dirty="0"/>
              <a:t> </a:t>
            </a:r>
            <a:r>
              <a:rPr lang="ru-RU" sz="2000" dirty="0" smtClean="0"/>
              <a:t>можно </a:t>
            </a:r>
            <a:r>
              <a:rPr lang="ru-RU" sz="2000" dirty="0"/>
              <a:t>с легкостью делать классные эффекты, которые раньше можно было сделать только с использованием JS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http://soulwire.co.uk/experiments/makisu/</a:t>
            </a:r>
            <a:endParaRPr lang="ru-RU" sz="1200" dirty="0" smtClean="0"/>
          </a:p>
          <a:p>
            <a:pPr marL="0" indent="0" fontAlgn="base">
              <a:buNone/>
            </a:pPr>
            <a:r>
              <a:rPr lang="en-US" sz="1200" dirty="0">
                <a:hlinkClick r:id="rId4"/>
              </a:rPr>
              <a:t>http://www.cobracreative.com</a:t>
            </a:r>
            <a:r>
              <a:rPr lang="en-US" sz="1200" dirty="0" smtClean="0">
                <a:hlinkClick r:id="rId4"/>
              </a:rPr>
              <a:t>/</a:t>
            </a:r>
            <a:endParaRPr lang="ru-RU" sz="1200" dirty="0" smtClean="0"/>
          </a:p>
          <a:p>
            <a:pPr marL="0" indent="0" fontAlgn="base">
              <a:buNone/>
            </a:pPr>
            <a:r>
              <a:rPr lang="en-US" sz="1200" dirty="0">
                <a:hlinkClick r:id="rId5"/>
              </a:rPr>
              <a:t>http://www.touchfordiffusion.com</a:t>
            </a:r>
            <a:r>
              <a:rPr lang="en-US" sz="1200" dirty="0" smtClean="0">
                <a:hlinkClick r:id="rId5"/>
              </a:rPr>
              <a:t>/</a:t>
            </a:r>
            <a:endParaRPr lang="ru-RU" sz="1200" dirty="0" smtClean="0"/>
          </a:p>
          <a:p>
            <a:pPr marL="0" indent="0" fontAlgn="base">
              <a:buNone/>
            </a:pPr>
            <a:r>
              <a:rPr lang="en-US" sz="1200" dirty="0">
                <a:hlinkClick r:id="rId6"/>
              </a:rPr>
              <a:t>http://www.balencic.com/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784025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Плоский дизайн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3528392"/>
          </a:xfrm>
        </p:spPr>
        <p:txBody>
          <a:bodyPr>
            <a:noAutofit/>
          </a:bodyPr>
          <a:lstStyle/>
          <a:p>
            <a:r>
              <a:rPr lang="ru-RU" sz="2000" dirty="0" smtClean="0"/>
              <a:t>Минималистический </a:t>
            </a:r>
            <a:r>
              <a:rPr lang="ru-RU" sz="2000" dirty="0"/>
              <a:t>подход к </a:t>
            </a:r>
            <a:r>
              <a:rPr lang="ru-RU" sz="2000" dirty="0" smtClean="0"/>
              <a:t>содержимому</a:t>
            </a:r>
          </a:p>
          <a:p>
            <a:r>
              <a:rPr lang="ru-RU" sz="2000" dirty="0" smtClean="0"/>
              <a:t>Избавление  от </a:t>
            </a:r>
            <a:r>
              <a:rPr lang="ru-RU" sz="2000" dirty="0"/>
              <a:t>всего лишнего (объемы, шумы, градиенты и прочие украшательства</a:t>
            </a:r>
            <a:r>
              <a:rPr lang="ru-RU" sz="2000" dirty="0" smtClean="0"/>
              <a:t>)</a:t>
            </a:r>
          </a:p>
          <a:p>
            <a:r>
              <a:rPr lang="ru-RU" sz="2000" dirty="0"/>
              <a:t>П</a:t>
            </a:r>
            <a:r>
              <a:rPr lang="ru-RU" sz="2000" dirty="0" smtClean="0"/>
              <a:t>лоские </a:t>
            </a:r>
            <a:r>
              <a:rPr lang="ru-RU" sz="2000" dirty="0"/>
              <a:t>цвета и интуитивно понятные визуальные элементы</a:t>
            </a: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http://www.42angels.com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http://etchapps.com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http://craftingtype.com</a:t>
            </a:r>
            <a:r>
              <a:rPr lang="en-US" sz="1200" dirty="0" smtClean="0">
                <a:hlinkClick r:id="rId4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5"/>
              </a:rPr>
              <a:t>https://lowdi.com</a:t>
            </a:r>
            <a:r>
              <a:rPr lang="en-US" sz="1200" dirty="0" smtClean="0">
                <a:hlinkClick r:id="rId5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6"/>
              </a:rPr>
              <a:t>http://www.flatvsrealism.com/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992703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 Вертикальный скроллинг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2160240"/>
          </a:xfrm>
        </p:spPr>
        <p:txBody>
          <a:bodyPr>
            <a:noAutofit/>
          </a:bodyPr>
          <a:lstStyle/>
          <a:p>
            <a:r>
              <a:rPr lang="ru-RU" sz="2000" dirty="0" smtClean="0"/>
              <a:t>Прокручивание контента </a:t>
            </a:r>
            <a:r>
              <a:rPr lang="ru-RU" sz="2000" dirty="0"/>
              <a:t>движением снизу вверх по экрану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http://activatemedia.co.uk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http://www.bulletpr.co.uk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http://www.witcreative.info</a:t>
            </a:r>
            <a:r>
              <a:rPr lang="en-US" sz="1200" dirty="0" smtClean="0">
                <a:hlinkClick r:id="rId4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5"/>
              </a:rPr>
              <a:t>http://www.bothassociates.com/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2147566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Нескучная </a:t>
            </a:r>
            <a:r>
              <a:rPr lang="ru-RU" sz="2400" dirty="0" err="1"/>
              <a:t>типографика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2520280"/>
          </a:xfrm>
        </p:spPr>
        <p:txBody>
          <a:bodyPr>
            <a:noAutofit/>
          </a:bodyPr>
          <a:lstStyle/>
          <a:p>
            <a:r>
              <a:rPr lang="ru-RU" sz="2000" dirty="0"/>
              <a:t>Т</a:t>
            </a:r>
            <a:r>
              <a:rPr lang="ru-RU" sz="2000" dirty="0" smtClean="0"/>
              <a:t>екст </a:t>
            </a:r>
            <a:r>
              <a:rPr lang="ru-RU" sz="2000" dirty="0"/>
              <a:t>или слово вписываются в пространство дизайна и напрямую взаимодействуют с другими элементами</a:t>
            </a: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http://labubbly.com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https://ourtype.com</a:t>
            </a:r>
            <a:r>
              <a:rPr lang="en-US" sz="1200" dirty="0" smtClean="0">
                <a:hlinkClick r:id="rId3"/>
              </a:rPr>
              <a:t>/#//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http://www.jacktorrancetrip.com</a:t>
            </a:r>
            <a:r>
              <a:rPr lang="en-US" sz="1200" dirty="0" smtClean="0">
                <a:hlinkClick r:id="rId4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5"/>
              </a:rPr>
              <a:t>http://</a:t>
            </a:r>
            <a:r>
              <a:rPr lang="en-US" sz="1200" dirty="0" smtClean="0">
                <a:hlinkClick r:id="rId5"/>
              </a:rPr>
              <a:t>www.elmonstruo.org</a:t>
            </a:r>
            <a:r>
              <a:rPr lang="en-US" sz="1200" dirty="0">
                <a:hlinkClick r:id="rId5"/>
              </a:rPr>
              <a:t>/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3504551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Модульные конструкции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3672408"/>
          </a:xfrm>
        </p:spPr>
        <p:txBody>
          <a:bodyPr>
            <a:noAutofit/>
          </a:bodyPr>
          <a:lstStyle/>
          <a:p>
            <a:r>
              <a:rPr lang="ru-RU" sz="2000" dirty="0"/>
              <a:t>К</a:t>
            </a:r>
            <a:r>
              <a:rPr lang="ru-RU" sz="2000" dirty="0" smtClean="0"/>
              <a:t>онтент </a:t>
            </a:r>
            <a:r>
              <a:rPr lang="ru-RU" sz="2000" dirty="0"/>
              <a:t>представлен в виде четко локализованных и плотно скомпонованных модульных конструкций или карточек с единообразным оформлением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http://silktricky.com/#/</a:t>
            </a:r>
            <a:r>
              <a:rPr lang="en-US" sz="1200" dirty="0" smtClean="0">
                <a:hlinkClick r:id="rId2"/>
              </a:rPr>
              <a:t>home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http://www.neilsonphotography.com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http://wearepollen.eu</a:t>
            </a:r>
            <a:r>
              <a:rPr lang="en-US" sz="1200" dirty="0" smtClean="0">
                <a:hlinkClick r:id="rId4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5"/>
              </a:rPr>
              <a:t>http://www.nicholasjacksondesign.com</a:t>
            </a:r>
            <a:r>
              <a:rPr lang="en-US" sz="1200" dirty="0" smtClean="0">
                <a:hlinkClick r:id="rId5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6"/>
              </a:rPr>
              <a:t>https://softwaremill.com</a:t>
            </a:r>
            <a:r>
              <a:rPr lang="en-US" sz="1200" dirty="0" smtClean="0">
                <a:hlinkClick r:id="rId6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7"/>
              </a:rPr>
              <a:t>http://www.tinybigstudio.com/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1699834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Параллакс скроллинг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2664296"/>
          </a:xfrm>
        </p:spPr>
        <p:txBody>
          <a:bodyPr>
            <a:noAutofit/>
          </a:bodyPr>
          <a:lstStyle/>
          <a:p>
            <a:r>
              <a:rPr lang="ru-RU" sz="2000" dirty="0"/>
              <a:t>Взаимодействие различных элементов сайта, движущихся с разной скоростью при вертикальной прокрутке </a:t>
            </a:r>
            <a:r>
              <a:rPr lang="ru-RU" sz="2000" dirty="0" smtClean="0"/>
              <a:t>страницы</a:t>
            </a: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</a:t>
            </a:r>
            <a:r>
              <a:rPr lang="en-US" sz="1200" dirty="0" smtClean="0">
                <a:hlinkClick r:id="rId2"/>
              </a:rPr>
              <a:t>shibui.me/web/scroll/index.html#top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http://viens-la.com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http://casualhex.tumblr.com</a:t>
            </a:r>
            <a:r>
              <a:rPr lang="en-US" sz="1200" dirty="0" smtClean="0">
                <a:hlinkClick r:id="rId4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5"/>
              </a:rPr>
              <a:t>http://centrofashion.ru</a:t>
            </a:r>
            <a:r>
              <a:rPr lang="en-US" sz="1200" dirty="0" smtClean="0">
                <a:hlinkClick r:id="rId5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6"/>
              </a:rPr>
              <a:t>http://www.parrot.com/flowerpower/en</a:t>
            </a:r>
            <a:r>
              <a:rPr lang="en-US" sz="1200" dirty="0" smtClean="0">
                <a:hlinkClick r:id="rId6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7"/>
              </a:rPr>
              <a:t>http://www.egopop.net/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758486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Фиксированная навигация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2664296"/>
          </a:xfrm>
        </p:spPr>
        <p:txBody>
          <a:bodyPr>
            <a:noAutofit/>
          </a:bodyPr>
          <a:lstStyle/>
          <a:p>
            <a:r>
              <a:rPr lang="ru-RU" sz="2000" dirty="0"/>
              <a:t>П</a:t>
            </a:r>
            <a:r>
              <a:rPr lang="ru-RU" sz="2000" dirty="0" smtClean="0"/>
              <a:t>ри </a:t>
            </a:r>
            <a:r>
              <a:rPr lang="ru-RU" sz="2000" dirty="0"/>
              <a:t>прокрутке страницы сверху жестко фиксируется верхнее меню навигации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http://www.awwwards.com/winner-list/</a:t>
            </a: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 smtClean="0">
                <a:hlinkClick r:id="rId3"/>
              </a:rPr>
              <a:t>http://www.whoanellycatering.com/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 smtClean="0">
                <a:hlinkClick r:id="rId4"/>
              </a:rPr>
              <a:t>http://nizoapp.com/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Фиксированный </a:t>
            </a:r>
            <a:r>
              <a:rPr lang="ru-RU" sz="1200" dirty="0" err="1" smtClean="0"/>
              <a:t>сайдбар</a:t>
            </a:r>
            <a:r>
              <a:rPr lang="ru-RU" sz="1200" dirty="0" smtClean="0"/>
              <a:t>  -  </a:t>
            </a:r>
            <a:r>
              <a:rPr lang="en-US" sz="1200" dirty="0" smtClean="0">
                <a:hlinkClick r:id="rId5"/>
              </a:rPr>
              <a:t>http://www.netontwerp.com/gallery-category/web-en-interface/#plus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644597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 Широкоэкранный дизайн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2664296"/>
          </a:xfrm>
        </p:spPr>
        <p:txBody>
          <a:bodyPr>
            <a:noAutofit/>
          </a:bodyPr>
          <a:lstStyle/>
          <a:p>
            <a:r>
              <a:rPr lang="ru-RU" sz="2000" dirty="0"/>
              <a:t>П</a:t>
            </a:r>
            <a:r>
              <a:rPr lang="ru-RU" sz="2000" dirty="0" smtClean="0"/>
              <a:t>ри </a:t>
            </a:r>
            <a:r>
              <a:rPr lang="ru-RU" sz="2000" dirty="0"/>
              <a:t>прокрутке страницы сверху жестко фиксируется верхнее меню навигации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http://fall.tnvacation.com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http://www.studioalto.com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http://www.winshape.org/camps/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3692204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  Большое фото на </a:t>
            </a:r>
            <a:r>
              <a:rPr lang="ru-RU" sz="2400" dirty="0" err="1"/>
              <a:t>бэкграунде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2664296"/>
          </a:xfrm>
        </p:spPr>
        <p:txBody>
          <a:bodyPr>
            <a:noAutofit/>
          </a:bodyPr>
          <a:lstStyle/>
          <a:p>
            <a:r>
              <a:rPr lang="ru-RU" sz="2000" dirty="0" smtClean="0"/>
              <a:t>Большая картинка на фоне</a:t>
            </a:r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http://www.code42.com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http://blackhouse.uk.com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http://www.iletaituneforet-expedition.org</a:t>
            </a:r>
            <a:r>
              <a:rPr lang="en-US" sz="1200" dirty="0" smtClean="0">
                <a:hlinkClick r:id="rId4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5"/>
              </a:rPr>
              <a:t>http://amphibiox.geox.com/amphibiox2013/en_GB/home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2885433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  Нестандартная геометрия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3096344"/>
          </a:xfrm>
        </p:spPr>
        <p:txBody>
          <a:bodyPr>
            <a:noAutofit/>
          </a:bodyPr>
          <a:lstStyle/>
          <a:p>
            <a:r>
              <a:rPr lang="ru-RU" sz="2000" dirty="0"/>
              <a:t>Р</a:t>
            </a:r>
            <a:r>
              <a:rPr lang="ru-RU" sz="2000" dirty="0" smtClean="0"/>
              <a:t>азличные </a:t>
            </a:r>
            <a:r>
              <a:rPr lang="ru-RU" sz="2000" dirty="0"/>
              <a:t>блоки правильной и неправильной </a:t>
            </a:r>
            <a:r>
              <a:rPr lang="ru-RU" sz="2000" dirty="0" smtClean="0"/>
              <a:t>формы </a:t>
            </a:r>
          </a:p>
          <a:p>
            <a:r>
              <a:rPr lang="ru-RU" sz="2000" dirty="0"/>
              <a:t>В</a:t>
            </a:r>
            <a:r>
              <a:rPr lang="ru-RU" sz="2000" dirty="0" smtClean="0"/>
              <a:t>севозможные </a:t>
            </a:r>
            <a:r>
              <a:rPr lang="ru-RU" sz="2000" dirty="0"/>
              <a:t>ломанные линии под разными углами наклона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http://maxcooper.net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http://neolab.no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http://www.networkedinsights.com</a:t>
            </a:r>
            <a:r>
              <a:rPr lang="en-US" sz="1200" dirty="0" smtClean="0">
                <a:hlinkClick r:id="rId4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5"/>
              </a:rPr>
              <a:t>http://www.anet-design.cz</a:t>
            </a:r>
            <a:r>
              <a:rPr lang="en-US" sz="1200" dirty="0" smtClean="0">
                <a:hlinkClick r:id="rId5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6"/>
              </a:rPr>
              <a:t>http://www.case-3d.com/#</a:t>
            </a:r>
            <a:r>
              <a:rPr lang="en-US" sz="1200" dirty="0" smtClean="0">
                <a:hlinkClick r:id="rId6"/>
              </a:rPr>
              <a:t>home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7"/>
              </a:rPr>
              <a:t>http://lamoulade.com/#!/services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1376043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  Видео </a:t>
            </a:r>
            <a:r>
              <a:rPr lang="ru-RU" sz="2400" dirty="0" err="1" smtClean="0"/>
              <a:t>бэкграунд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496944" cy="3096344"/>
          </a:xfrm>
        </p:spPr>
        <p:txBody>
          <a:bodyPr>
            <a:noAutofit/>
          </a:bodyPr>
          <a:lstStyle/>
          <a:p>
            <a:r>
              <a:rPr lang="ru-RU" sz="2000" dirty="0"/>
              <a:t>Большие фоновые </a:t>
            </a:r>
            <a:r>
              <a:rPr lang="ru-RU" sz="2000" dirty="0" smtClean="0"/>
              <a:t>видео</a:t>
            </a:r>
          </a:p>
          <a:p>
            <a:r>
              <a:rPr lang="ru-RU" sz="2000" dirty="0"/>
              <a:t>С</a:t>
            </a:r>
            <a:r>
              <a:rPr lang="ru-RU" sz="2000" dirty="0" smtClean="0"/>
              <a:t>ильный </a:t>
            </a:r>
            <a:r>
              <a:rPr lang="ru-RU" sz="2000" dirty="0"/>
              <a:t>презентационный эффект</a:t>
            </a:r>
            <a:endParaRPr lang="ru-RU" sz="2000" dirty="0" smtClean="0"/>
          </a:p>
          <a:p>
            <a:pPr marL="0" indent="0"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http://www.croptheblock.com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http://blacknegative.com/#!/whoweare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http://www.voice.no/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2167077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   Живые анимированные картинки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496944" cy="1872208"/>
          </a:xfrm>
        </p:spPr>
        <p:txBody>
          <a:bodyPr>
            <a:noAutofit/>
          </a:bodyPr>
          <a:lstStyle/>
          <a:p>
            <a:r>
              <a:rPr lang="ru-RU" sz="2000" dirty="0"/>
              <a:t>Ф</a:t>
            </a:r>
            <a:r>
              <a:rPr lang="ru-RU" sz="2000" dirty="0" smtClean="0"/>
              <a:t>отография</a:t>
            </a:r>
            <a:r>
              <a:rPr lang="ru-RU" sz="2000" dirty="0"/>
              <a:t>, на которой происходят незначительные повторяющиеся движения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 smtClean="0">
                <a:hlinkClick r:id="rId2"/>
              </a:rPr>
              <a:t>http://www.shiner.com/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822426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    Подгружающийся контент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496944" cy="1872208"/>
          </a:xfrm>
        </p:spPr>
        <p:txBody>
          <a:bodyPr>
            <a:noAutofit/>
          </a:bodyPr>
          <a:lstStyle/>
          <a:p>
            <a:r>
              <a:rPr lang="ru-RU" sz="2000" dirty="0" smtClean="0"/>
              <a:t>Страница с нескончаемой </a:t>
            </a:r>
            <a:r>
              <a:rPr lang="ru-RU" sz="2000" dirty="0" err="1" smtClean="0"/>
              <a:t>прокуткой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Яркий пример – «в контакте»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https://www.namesforchange.org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1333606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    Интерактивная </a:t>
            </a:r>
            <a:r>
              <a:rPr lang="ru-RU" sz="2400" dirty="0" err="1"/>
              <a:t>инфографика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496944" cy="2232248"/>
          </a:xfrm>
        </p:spPr>
        <p:txBody>
          <a:bodyPr>
            <a:noAutofit/>
          </a:bodyPr>
          <a:lstStyle/>
          <a:p>
            <a:r>
              <a:rPr lang="ru-RU" sz="2000" dirty="0"/>
              <a:t>П</a:t>
            </a:r>
            <a:r>
              <a:rPr lang="ru-RU" sz="2000" dirty="0" smtClean="0"/>
              <a:t>ри </a:t>
            </a:r>
            <a:r>
              <a:rPr lang="ru-RU" sz="2000" dirty="0"/>
              <a:t>наведении на нужный год или объект меняется соответствующая информация в визуальном блоке</a:t>
            </a: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http://www.evoenergy.co.uk/uk-energy-guide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http://www.evolutionoftheweb.com/?</a:t>
            </a:r>
            <a:r>
              <a:rPr lang="en-US" sz="1200" dirty="0" smtClean="0">
                <a:hlinkClick r:id="rId3"/>
              </a:rPr>
              <a:t>hl=ru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http://lab.4muladesign.com/dribbble/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1413396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    Боковое сворачивающееся меню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496944" cy="2088232"/>
          </a:xfrm>
        </p:spPr>
        <p:txBody>
          <a:bodyPr>
            <a:noAutofit/>
          </a:bodyPr>
          <a:lstStyle/>
          <a:p>
            <a:r>
              <a:rPr lang="ru-RU" sz="2000" dirty="0"/>
              <a:t>Н</a:t>
            </a:r>
            <a:r>
              <a:rPr lang="ru-RU" sz="2000" dirty="0" smtClean="0"/>
              <a:t>аходится в свернутом виде, чаще слева</a:t>
            </a: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http://www.bienvillecapital.com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</a:t>
            </a:r>
            <a:r>
              <a:rPr lang="en-US" sz="1200" dirty="0" smtClean="0">
                <a:hlinkClick r:id="rId3"/>
              </a:rPr>
              <a:t>toster.ru/q/25685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http://fringewebdevelopment.com/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2295498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/>
              <a:t> Простые цветовые схемы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496944" cy="3384376"/>
          </a:xfrm>
        </p:spPr>
        <p:txBody>
          <a:bodyPr>
            <a:noAutofit/>
          </a:bodyPr>
          <a:lstStyle/>
          <a:p>
            <a:r>
              <a:rPr lang="ru-RU" sz="2000" dirty="0"/>
              <a:t>И</a:t>
            </a:r>
            <a:r>
              <a:rPr lang="ru-RU" sz="2000" dirty="0" smtClean="0"/>
              <a:t>спользование </a:t>
            </a:r>
            <a:r>
              <a:rPr lang="ru-RU" sz="2000" dirty="0"/>
              <a:t>в дизайне одного, двух или трех чистых простых монохромных цветов в сочетании с классическим черным или белым для остальных элементов дизайна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endParaRPr lang="ru-RU" sz="1200" dirty="0"/>
          </a:p>
          <a:p>
            <a:pPr marL="0" indent="0">
              <a:lnSpc>
                <a:spcPct val="120000"/>
              </a:lnSpc>
              <a:buNone/>
            </a:pP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ru-RU" sz="1200" dirty="0" smtClean="0"/>
              <a:t>Пример: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2"/>
              </a:rPr>
              <a:t>http://www.wrist.im</a:t>
            </a:r>
            <a:r>
              <a:rPr lang="en-US" sz="1200" dirty="0" smtClean="0">
                <a:hlinkClick r:id="rId2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3"/>
              </a:rPr>
              <a:t>http://wearemovingthings.com</a:t>
            </a:r>
            <a:r>
              <a:rPr lang="en-US" sz="1200" dirty="0" smtClean="0">
                <a:hlinkClick r:id="rId3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4"/>
              </a:rPr>
              <a:t>http://congas.dk/category/digital-design</a:t>
            </a:r>
            <a:r>
              <a:rPr lang="en-US" sz="1200" dirty="0" smtClean="0">
                <a:hlinkClick r:id="rId4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5"/>
              </a:rPr>
              <a:t>http://thenewdesignguidelines.derekevanharms.com</a:t>
            </a:r>
            <a:r>
              <a:rPr lang="en-US" sz="1200" dirty="0" smtClean="0">
                <a:hlinkClick r:id="rId5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6"/>
              </a:rPr>
              <a:t>http://cmsadvance.net/wp/mustache</a:t>
            </a:r>
            <a:r>
              <a:rPr lang="en-US" sz="1200" dirty="0" smtClean="0">
                <a:hlinkClick r:id="rId6"/>
              </a:rPr>
              <a:t>/</a:t>
            </a:r>
            <a:endParaRPr lang="ru-RU" sz="12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hlinkClick r:id="rId7"/>
              </a:rPr>
              <a:t>http://appstronauts.com/</a:t>
            </a: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42948526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693</Words>
  <Application>Microsoft Office PowerPoint</Application>
  <PresentationFormat>Экран (4:3)</PresentationFormat>
  <Paragraphs>201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Адаптивные иконки </vt:lpstr>
      <vt:lpstr>Что же такое адаптивные иконки?</vt:lpstr>
      <vt:lpstr>Слайд 3</vt:lpstr>
      <vt:lpstr>Iconic</vt:lpstr>
      <vt:lpstr>Способ реализации иконок</vt:lpstr>
      <vt:lpstr>Тренды в веб-дизайне на 2014 год</vt:lpstr>
      <vt:lpstr>Минимализм</vt:lpstr>
      <vt:lpstr>Адаптивный дизайн</vt:lpstr>
      <vt:lpstr>CSS3 фильтры</vt:lpstr>
      <vt:lpstr>CSS3 анимация</vt:lpstr>
      <vt:lpstr>Плоский дизайн</vt:lpstr>
      <vt:lpstr> Вертикальный скроллинг</vt:lpstr>
      <vt:lpstr>Нескучная типографика</vt:lpstr>
      <vt:lpstr>Модульные конструкции</vt:lpstr>
      <vt:lpstr>Параллакс скроллинг</vt:lpstr>
      <vt:lpstr>Фиксированная навигация</vt:lpstr>
      <vt:lpstr> Широкоэкранный дизайн</vt:lpstr>
      <vt:lpstr>  Большое фото на бэкграунде</vt:lpstr>
      <vt:lpstr>  Нестандартная геометрия</vt:lpstr>
      <vt:lpstr>  Видео бэкграунд </vt:lpstr>
      <vt:lpstr>   Живые анимированные картинки</vt:lpstr>
      <vt:lpstr>    Подгружающийся контент</vt:lpstr>
      <vt:lpstr>    Интерактивная инфографика</vt:lpstr>
      <vt:lpstr>    Боковое сворачивающееся меню</vt:lpstr>
      <vt:lpstr> Простые цветовые схемы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Адаптивные иконки.</dc:title>
  <dc:creator>design</dc:creator>
  <cp:lastModifiedBy>Алиса</cp:lastModifiedBy>
  <cp:revision>45</cp:revision>
  <dcterms:created xsi:type="dcterms:W3CDTF">2014-02-04T08:17:53Z</dcterms:created>
  <dcterms:modified xsi:type="dcterms:W3CDTF">2014-02-09T08:22:54Z</dcterms:modified>
</cp:coreProperties>
</file>